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82" r:id="rId2"/>
    <p:sldId id="289" r:id="rId3"/>
    <p:sldId id="287" r:id="rId4"/>
    <p:sldId id="283" r:id="rId5"/>
    <p:sldId id="284" r:id="rId6"/>
    <p:sldId id="313" r:id="rId7"/>
    <p:sldId id="312" r:id="rId8"/>
    <p:sldId id="290" r:id="rId9"/>
    <p:sldId id="316" r:id="rId10"/>
    <p:sldId id="299" r:id="rId11"/>
    <p:sldId id="293" r:id="rId12"/>
    <p:sldId id="274" r:id="rId13"/>
    <p:sldId id="304" r:id="rId14"/>
    <p:sldId id="275" r:id="rId15"/>
    <p:sldId id="309" r:id="rId16"/>
    <p:sldId id="314" r:id="rId17"/>
    <p:sldId id="302" r:id="rId18"/>
    <p:sldId id="310" r:id="rId19"/>
    <p:sldId id="301" r:id="rId20"/>
    <p:sldId id="296" r:id="rId21"/>
    <p:sldId id="272" r:id="rId22"/>
    <p:sldId id="317" r:id="rId23"/>
    <p:sldId id="281" r:id="rId24"/>
    <p:sldId id="31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139"/>
    <a:srgbClr val="7224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66237-35F6-44AC-9830-466774CC924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69136-3FF2-4E0D-8767-BCB054B39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0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F549-E34B-4C7B-9662-AF2299E10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44A0-903B-41FD-BDB6-5962DBFADB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21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1A88-1D6F-4DCA-AE8A-8293A14537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79AD-1D71-4F69-BD90-26487EA440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65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DB0E-B138-4A81-8066-3589353A8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9B0C-3E10-46BB-8304-5327D47A73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43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6AD1-3900-4791-962C-B4BD2EC9B6D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40137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400F-505D-400C-B854-7CC81D3F52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4D26-2F52-48F1-BDAF-A472DA7199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42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9A4E-1C8B-4B7A-94FB-D0ADCCFF81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6D1A-1ADE-46E0-9629-071C060CC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81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2AC0-8925-40ED-A389-071A3768E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6490-95FB-4118-B65E-2E6F8E84DF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87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9D47-506B-4828-9C3A-3FDDA1AA2B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6C9B-29EE-4130-899D-7EEA2ED535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65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D647-3108-4760-BAF4-9A8038A172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5346-1419-484C-84F4-02C3C80476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86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EEFA-2647-439D-A777-5B78426884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BBBD-BAB0-44DA-8785-EC6713D6CE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7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9E51-DAEC-4776-9212-01F12C075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0F01-4FAA-4679-BDEF-06BFBA5067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89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C2F1-9027-482E-A8DC-2B9895209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F153-F681-4AF5-82A4-8C780C53C2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07EA9E-AEA0-4A69-B03D-5360956C07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BA5FBC-C363-4159-A432-B8284B5C1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22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41;&#1077;&#1079;%20&#1053;&#1072;&#1079;&#1074;&#1072;&#1085;&#1080;&#1103;.wm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ekaterina_zheleznova_-_u_zhirafa_pyatna-pyatna_(zaycev.net)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10" Type="http://schemas.openxmlformats.org/officeDocument/2006/relationships/image" Target="../media/image36.png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8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5.jpeg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detskie_pesni_-_dorogoyu_dobra_(zaycev.net)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908721"/>
            <a:ext cx="5902424" cy="26917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Урок русской литературы</a:t>
            </a:r>
            <a:br>
              <a:rPr lang="ru-RU" b="1" dirty="0" smtClean="0"/>
            </a:br>
            <a:r>
              <a:rPr lang="ru-RU" b="1" dirty="0" smtClean="0"/>
              <a:t> во  2 «В» классе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учитель Семенова Л.Н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40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                     Лев </a:t>
            </a:r>
            <a:r>
              <a:rPr lang="ru-RU" sz="4800" b="1" dirty="0">
                <a:solidFill>
                  <a:srgbClr val="002060"/>
                </a:solidFill>
              </a:rPr>
              <a:t>Толстой писал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5654" y="332656"/>
            <a:ext cx="2424118" cy="292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 flipH="1" flipV="1">
            <a:off x="8686800" y="2204864"/>
            <a:ext cx="61664" cy="1440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67100"/>
            <a:ext cx="360040" cy="273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651" y="1394082"/>
            <a:ext cx="3603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1855" flipH="1">
            <a:off x="6777267" y="1345634"/>
            <a:ext cx="214488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51837">
            <a:off x="2140030" y="1345789"/>
            <a:ext cx="2350170" cy="332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043608" y="5031869"/>
            <a:ext cx="2808312" cy="795644"/>
          </a:xfrm>
          <a:prstGeom prst="rect">
            <a:avLst/>
          </a:prstGeom>
          <a:solidFill>
            <a:srgbClr val="00CC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Arial" charset="0"/>
              </a:rPr>
              <a:t>басни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725914" y="4156827"/>
            <a:ext cx="2374478" cy="760287"/>
          </a:xfrm>
          <a:prstGeom prst="rect">
            <a:avLst/>
          </a:prstGeom>
          <a:solidFill>
            <a:srgbClr val="FF99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Arial" charset="0"/>
              </a:rPr>
              <a:t>сказки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156176" y="5157192"/>
            <a:ext cx="2592288" cy="794301"/>
          </a:xfrm>
          <a:prstGeom prst="rect">
            <a:avLst/>
          </a:prstGeom>
          <a:solidFill>
            <a:srgbClr val="FF33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Arial" charset="0"/>
              </a:rPr>
              <a:t>были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987824" y="4156828"/>
            <a:ext cx="2664296" cy="755268"/>
          </a:xfrm>
          <a:prstGeom prst="rect">
            <a:avLst/>
          </a:prstGeom>
          <a:solidFill>
            <a:srgbClr val="66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Arial" charset="0"/>
              </a:rPr>
              <a:t>рассказы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6557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37828"/>
            <a:ext cx="8229600" cy="11430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ea typeface="+mn-ea"/>
                <a:cs typeface="+mn-cs"/>
              </a:rPr>
              <a:t>Л.Н. Толстой </a:t>
            </a:r>
            <a:br>
              <a:rPr lang="ru-RU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b="1" dirty="0">
                <a:solidFill>
                  <a:prstClr val="black"/>
                </a:solidFill>
                <a:ea typeface="+mn-ea"/>
                <a:cs typeface="+mn-cs"/>
              </a:rPr>
              <a:t>«Лев и собачка» (быль</a:t>
            </a:r>
            <a:r>
              <a:rPr lang="ru-RU" b="1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  <a:r>
              <a:rPr lang="ru-RU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67956"/>
            <a:ext cx="3456384" cy="456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/>
          <a:srcRect l="49120" t="7145" r="-43082" b="7210"/>
          <a:stretch/>
        </p:blipFill>
        <p:spPr bwMode="auto">
          <a:xfrm>
            <a:off x="5004048" y="1867956"/>
            <a:ext cx="6597175" cy="43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65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14290"/>
            <a:ext cx="191430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Быль </a:t>
            </a:r>
            <a:r>
              <a:rPr lang="ru-RU" sz="4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428736"/>
            <a:ext cx="250033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Лондон -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14290"/>
            <a:ext cx="6072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то, что было в    </a:t>
            </a:r>
          </a:p>
          <a:p>
            <a:pPr marL="1440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действительности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428736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город, столица                                        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Великобритании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786058"/>
            <a:ext cx="331449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Подле него - </a:t>
            </a:r>
            <a:endParaRPr lang="ru-RU" sz="4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696" y="2786058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/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около, близко, </a:t>
            </a:r>
          </a:p>
          <a:p>
            <a:pPr marL="216000" lvl="0"/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совсем рядом.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929066"/>
            <a:ext cx="202170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Барин -</a:t>
            </a:r>
            <a:endParaRPr lang="ru-RU" sz="43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1506" y="4000504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господин, человек, живущий  в достатке (помещик).</a:t>
            </a:r>
            <a:endParaRPr lang="ru-RU" sz="4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5214950"/>
            <a:ext cx="271228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Зверинец -</a:t>
            </a:r>
            <a:endParaRPr lang="ru-RU" sz="43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14382" y="5214950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 место, где в клетках  содержат зверей для показа.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214554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hlinkClick r:id="rId2" action="ppaction://hlinkfile"/>
              </a:rPr>
              <a:t>Лев и собачка.    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hlinkClick r:id="rId2" action="ppaction://hlinkfile"/>
              </a:rPr>
              <a:t> Лев Толстой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5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0405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5811"/>
            <a:ext cx="4065935" cy="488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56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789"/>
            <a:ext cx="81026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72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Админ\Desktop\люда\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3456384" cy="4546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дмин\Desktop\люда\elefant-00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1" y="2600475"/>
            <a:ext cx="2685141" cy="3636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Админ\Desktop\люда\50347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01684"/>
            <a:ext cx="3168352" cy="1564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Админ\Desktop\люда\3072b110f35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515"/>
            <a:ext cx="2667000" cy="2847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Админ\Pictures\74204179_animashka_zebr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28" y="3390161"/>
            <a:ext cx="2425235" cy="3076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Админ\Desktop\люда\50346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5157192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Админ\Pictures\57003dab4dd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600"/>
            <a:ext cx="2073258" cy="2764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katerina_zheleznova_-_u_zhirafa_pyatna-pyatn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Молодцы!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4752528" cy="601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Админ\Desktop\люда\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09099" cy="22978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3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00"/>
          <a:stretch/>
        </p:blipFill>
        <p:spPr bwMode="auto">
          <a:xfrm>
            <a:off x="971600" y="503872"/>
            <a:ext cx="7488831" cy="57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22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343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5" y="1214422"/>
            <a:ext cx="7858179" cy="523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tx2"/>
                </a:solidFill>
              </a:rPr>
              <a:t>Работа в группах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9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10441160" cy="5073427"/>
          </a:xfrm>
          <a:scene3d>
            <a:camera prst="perspectiveContrastingRightFacing"/>
            <a:lightRig rig="threePt" dir="t"/>
          </a:scene3d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« Чуткому сердцу откроются </a:t>
            </a:r>
            <a:endParaRPr lang="ru-RU" sz="9600" b="1" dirty="0" smtClean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все </a:t>
            </a:r>
            <a:r>
              <a:rPr lang="ru-RU" sz="9600" b="1" dirty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тайны»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lesnye-skazochnye-domiki-_loray_lyubov_1289947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47188"/>
            <a:ext cx="8358246" cy="63250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5" y="1714488"/>
            <a:ext cx="75724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/>
                <a:solidFill>
                  <a:srgbClr val="BB113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Чуткому сердцу</a:t>
            </a:r>
          </a:p>
          <a:p>
            <a:pPr algn="ctr"/>
            <a:r>
              <a:rPr lang="ru-RU" sz="7200" b="1" i="1" cap="none" spc="50" dirty="0" smtClean="0">
                <a:ln w="11430"/>
                <a:solidFill>
                  <a:srgbClr val="BB113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откроются</a:t>
            </a:r>
          </a:p>
          <a:p>
            <a:pPr algn="ctr"/>
            <a:r>
              <a:rPr lang="ru-RU" sz="7200" b="1" i="1" cap="none" spc="50" dirty="0" smtClean="0">
                <a:ln w="11430"/>
                <a:solidFill>
                  <a:srgbClr val="BB113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все тайны</a:t>
            </a:r>
            <a:endParaRPr lang="ru-RU" sz="5400" b="1" i="1" cap="none" spc="50" dirty="0">
              <a:ln w="11430"/>
              <a:solidFill>
                <a:srgbClr val="BB113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9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79054_376004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108" t="40" r="10108" b="3448"/>
          <a:stretch/>
        </p:blipFill>
        <p:spPr>
          <a:xfrm>
            <a:off x="-111510" y="701375"/>
            <a:ext cx="8698984" cy="5585732"/>
          </a:xfrm>
        </p:spPr>
      </p:pic>
      <p:pic>
        <p:nvPicPr>
          <p:cNvPr id="8" name="Рисунок 7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60517"/>
            <a:ext cx="7289742" cy="4727448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42" y="667843"/>
            <a:ext cx="7433758" cy="5378211"/>
          </a:xfrm>
          <a:prstGeom prst="rect">
            <a:avLst/>
          </a:prstGeom>
        </p:spPr>
      </p:pic>
      <p:pic>
        <p:nvPicPr>
          <p:cNvPr id="11" name="Рисунок 10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42" y="665384"/>
            <a:ext cx="7659332" cy="5380670"/>
          </a:xfrm>
          <a:prstGeom prst="rect">
            <a:avLst/>
          </a:prstGeom>
        </p:spPr>
      </p:pic>
      <p:pic>
        <p:nvPicPr>
          <p:cNvPr id="7" name="Рисунок 6" descr="images (8).jpg"/>
          <p:cNvPicPr>
            <a:picLocks noChangeAspect="1"/>
          </p:cNvPicPr>
          <p:nvPr/>
        </p:nvPicPr>
        <p:blipFill rotWithShape="1">
          <a:blip r:embed="rId6"/>
          <a:srcRect t="1" b="-15050"/>
          <a:stretch/>
        </p:blipFill>
        <p:spPr>
          <a:xfrm>
            <a:off x="1459715" y="651165"/>
            <a:ext cx="6596186" cy="6206835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32" y="677365"/>
            <a:ext cx="7882352" cy="5609742"/>
          </a:xfrm>
          <a:prstGeom prst="rect">
            <a:avLst/>
          </a:prstGeom>
        </p:spPr>
      </p:pic>
      <p:pic>
        <p:nvPicPr>
          <p:cNvPr id="12" name="Рисунок 11" descr="images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600" y="677365"/>
            <a:ext cx="7954753" cy="5609742"/>
          </a:xfrm>
          <a:prstGeom prst="rect">
            <a:avLst/>
          </a:prstGeom>
        </p:spPr>
      </p:pic>
      <p:pic>
        <p:nvPicPr>
          <p:cNvPr id="5" name="Рисунок 4" descr="179054_37601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26" y="509859"/>
            <a:ext cx="7929846" cy="5777248"/>
          </a:xfrm>
          <a:prstGeom prst="rect">
            <a:avLst/>
          </a:prstGeom>
        </p:spPr>
      </p:pic>
      <p:pic>
        <p:nvPicPr>
          <p:cNvPr id="10" name="Рисунок 9" descr="images (9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633" y="395348"/>
            <a:ext cx="7973719" cy="60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1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79054_376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305344"/>
            <a:ext cx="3148557" cy="2619600"/>
          </a:xfrm>
        </p:spPr>
      </p:pic>
      <p:pic>
        <p:nvPicPr>
          <p:cNvPr id="5" name="Рисунок 4" descr="179054_376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286124"/>
            <a:ext cx="3262314" cy="2171396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000372"/>
            <a:ext cx="2442199" cy="1766894"/>
          </a:xfrm>
          <a:prstGeom prst="rect">
            <a:avLst/>
          </a:prstGeom>
        </p:spPr>
      </p:pic>
      <p:pic>
        <p:nvPicPr>
          <p:cNvPr id="7" name="Рисунок 6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24" y="2193991"/>
            <a:ext cx="1847850" cy="2476500"/>
          </a:xfrm>
          <a:prstGeom prst="rect">
            <a:avLst/>
          </a:prstGeom>
        </p:spPr>
      </p:pic>
      <p:pic>
        <p:nvPicPr>
          <p:cNvPr id="8" name="Рисунок 7" descr="images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285728"/>
            <a:ext cx="2857500" cy="1775120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5000612"/>
            <a:ext cx="2609850" cy="1857388"/>
          </a:xfrm>
          <a:prstGeom prst="rect">
            <a:avLst/>
          </a:prstGeom>
        </p:spPr>
      </p:pic>
      <p:pic>
        <p:nvPicPr>
          <p:cNvPr id="10" name="Рисунок 9" descr="images (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64" y="214290"/>
            <a:ext cx="2428860" cy="3014677"/>
          </a:xfrm>
          <a:prstGeom prst="rect">
            <a:avLst/>
          </a:prstGeom>
        </p:spPr>
      </p:pic>
      <p:pic>
        <p:nvPicPr>
          <p:cNvPr id="11" name="Рисунок 10" descr="images (7).jpg"/>
          <p:cNvPicPr>
            <a:picLocks noChangeAspect="1"/>
          </p:cNvPicPr>
          <p:nvPr/>
        </p:nvPicPr>
        <p:blipFill rotWithShape="1">
          <a:blip r:embed="rId9"/>
          <a:srcRect r="16856"/>
          <a:stretch/>
        </p:blipFill>
        <p:spPr>
          <a:xfrm>
            <a:off x="607637" y="4968583"/>
            <a:ext cx="2217448" cy="1714500"/>
          </a:xfrm>
          <a:prstGeom prst="rect">
            <a:avLst/>
          </a:prstGeom>
        </p:spPr>
      </p:pic>
      <p:pic>
        <p:nvPicPr>
          <p:cNvPr id="12" name="Рисунок 11" descr="images (3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9322" y="4929198"/>
            <a:ext cx="2952762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29600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52-53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выразительно читать;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желанию: придумать свою концовку рассказа, чтобы  была радостной</a:t>
            </a:r>
            <a:b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9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132" y="2420888"/>
            <a:ext cx="2865834" cy="2158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2264">
            <a:off x="846769" y="4535939"/>
            <a:ext cx="2717119" cy="18315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8421" y="404664"/>
            <a:ext cx="3317837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3"/>
            <a:ext cx="2838629" cy="22904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763736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7" y="260648"/>
            <a:ext cx="80359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Все, что мы отдаем,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  возвращается вновь,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  Возвращается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вера, надежда, любовь,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  Возвращается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помощь, </a:t>
            </a:r>
            <a:r>
              <a:rPr lang="ru-RU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поддержка,участье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,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  Возвращается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радостью, </a:t>
            </a:r>
            <a:r>
              <a:rPr lang="ru-RU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мудростью,счастьем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!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217"/>
            <a:ext cx="9316100" cy="688921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56" t="4108" r="17346" b="30274"/>
          <a:stretch/>
        </p:blipFill>
        <p:spPr bwMode="auto">
          <a:xfrm>
            <a:off x="5215486" y="390065"/>
            <a:ext cx="3147783" cy="19673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detskie_pesni_-_dorogoyu_dobr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56435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59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4609"/>
            <a:ext cx="7776864" cy="584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Админ\Desktop\люда\0_85bb0_c4b7c4e1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6937" flipH="1">
            <a:off x="5436095" y="836712"/>
            <a:ext cx="1728192" cy="16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3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C -0.01528 -0.00185 -0.02257 -0.00046 -0.03767 0.00209 C -0.04427 0.00324 -0.05747 0.00602 -0.05747 0.00602 C -0.0658 0.01181 -0.07378 0.01412 -0.08316 0.01621 C -0.0842 -0.00578 -0.08351 -0.02176 -0.0908 -0.04051 C -0.0967 -0.07453 -0.10816 -0.09097 -0.13472 -0.09699 C -0.15677 -0.09513 -0.17622 -0.09606 -0.1967 -0.08888 C -0.20434 -0.07939 -0.23802 -0.07129 -0.24826 -0.07083 C -0.2776 -0.06967 -0.30677 -0.06944 -0.33611 -0.06875 C -0.34184 -0.06365 -0.34792 -0.05717 -0.35434 -0.05463 C -0.35538 -0.05254 -0.35625 -0.05023 -0.35747 -0.04861 C -0.35868 -0.04699 -0.36076 -0.04629 -0.36198 -0.04444 C -0.36337 -0.04213 -0.36372 -0.03888 -0.36493 -0.03634 C -0.36719 -0.03194 -0.37031 -0.0287 -0.37257 -0.0243 C -0.38056 -0.00902 -0.38854 0.00487 -0.39983 0.01621 C -0.40434 0.02547 -0.41198 0.03079 -0.41806 0.03843 C -0.42222 0.04352 -0.42674 0.04838 -0.43003 0.05463 C -0.43108 0.05672 -0.43177 0.05903 -0.43316 0.06065 C -0.43837 0.0676 -0.44514 0.07315 -0.44983 0.08079 C -0.4599 0.09746 -0.47292 0.11065 -0.48316 0.12732 C -0.48715 0.1338 -0.49115 0.14121 -0.49531 0.14746 C -0.49757 0.15093 -0.50122 0.15348 -0.50278 0.15764 C -0.50382 0.16042 -0.50451 0.16343 -0.5059 0.16574 C -0.51476 0.1801 -0.52587 0.1919 -0.53472 0.20602 C -0.54028 0.21482 -0.54618 0.22338 -0.55139 0.23241 C -0.55764 0.24329 -0.56233 0.26112 -0.56944 0.27061 C -0.5809 0.28588 -0.59097 0.30301 -0.6059 0.3132 C -0.60885 0.31922 -0.61181 0.32223 -0.61337 0.32917 C -0.61198 0.3338 -0.61111 0.34051 -0.60747 0.34352 C -0.59983 0.34954 -0.58854 0.35024 -0.58003 0.35348 C -0.5724 0.35649 -0.56597 0.3632 -0.55885 0.3676 C -0.5526 0.37153 -0.54566 0.37269 -0.53924 0.3757 C -0.53194 0.38542 -0.51684 0.38959 -0.50747 0.39584 C -0.48681 0.40973 -0.45937 0.41783 -0.43611 0.42014 C -0.41181 0.42269 -0.36337 0.42616 -0.36337 0.42616 C -0.34323 0.43079 -0.33594 0.45024 -0.31806 0.45857 C -0.30712 0.47014 -0.29757 0.4838 -0.28767 0.49699 C -0.28003 0.50718 -0.28333 0.51598 -0.27257 0.52524 C -0.25347 0.56181 -0.22257 0.60811 -0.18767 0.61621 C -0.17413 0.62801 -0.18351 0.62153 -0.14983 0.61621 C -0.14201 0.61505 -0.13663 0.60487 -0.13003 0.6 C -0.11892 0.59167 -0.10608 0.58496 -0.09375 0.57987 C -0.08368 0.56852 -0.07135 0.55926 -0.05885 0.55348 C -0.05503 0.54977 -0.05052 0.54723 -0.0467 0.54352 C -0.03507 0.53195 -0.04705 0.53704 -0.03316 0.53334 C -0.02361 0.52593 -0.01806 0.51505 -0.00885 0.50695 C -0.00486 0.50324 -1.11111E-6 0.50186 0.00469 0.49908 C 0.00781 0.49491 0.01042 0.49051 0.01389 0.48681 C 0.01788 0.48264 0.02326 0.48102 0.02743 0.47686 C 0.03385 0.47037 0.0375 0.46528 0.04566 0.4625 C 0.05503 0.45 0.06615 0.44121 0.07743 0.43241 C 0.09149 0.4213 0.08733 0.4176 0.10469 0.41412 C 0.13542 0.38727 0.21771 0.39653 0.24566 0.39584 C 0.29601 0.38658 0.34583 0.39237 0.39566 0.40209 C 0.40017 0.40394 0.40313 0.40811 0.40781 0.40811 L 0.48507 0.40811 " pathEditMode="relative" ptsTypes="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859216" cy="5649491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 </a:t>
            </a:r>
            <a:r>
              <a:rPr lang="ru-RU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щенка щека </a:t>
            </a:r>
            <a:endParaRPr lang="ru-RU" sz="66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r>
              <a:rPr lang="ru-RU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щеке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щиплют щётку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уголке</a:t>
            </a:r>
            <a:r>
              <a:rPr lang="ru-RU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1756" y="3901585"/>
            <a:ext cx="3244699" cy="2502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532" y="5877303"/>
            <a:ext cx="1266825" cy="864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46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695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b="1" dirty="0">
                <a:solidFill>
                  <a:srgbClr val="0070C0"/>
                </a:solidFill>
                <a:ea typeface="+mn-ea"/>
                <a:cs typeface="+mn-cs"/>
              </a:rPr>
              <a:t>Проверка домашнего задания</a:t>
            </a:r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7128792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</a:rPr>
              <a:t>   Г . </a:t>
            </a:r>
            <a:r>
              <a:rPr lang="ru-RU" sz="7200" b="1" dirty="0" err="1" smtClean="0">
                <a:solidFill>
                  <a:srgbClr val="7030A0"/>
                </a:solidFill>
                <a:latin typeface="Monotype Corsiva" pitchFamily="66" charset="0"/>
              </a:rPr>
              <a:t>Глушнев</a:t>
            </a:r>
            <a:endParaRPr lang="ru-RU" sz="7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 «Соседский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    щенок»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24847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33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foto-soba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04813"/>
            <a:ext cx="29511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Dog_Trixie_311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 t="29834" b="29832"/>
          <a:stretch>
            <a:fillRect/>
          </a:stretch>
        </p:blipFill>
        <p:spPr bwMode="auto">
          <a:xfrm rot="1471028">
            <a:off x="1258888" y="4868863"/>
            <a:ext cx="216058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Dog_Trixie_311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 t="29834" b="29832"/>
          <a:stretch>
            <a:fillRect/>
          </a:stretch>
        </p:blipFill>
        <p:spPr bwMode="auto">
          <a:xfrm rot="1471028">
            <a:off x="1198563" y="3836988"/>
            <a:ext cx="205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Dog_Trixie_311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 t="29834" b="29832"/>
          <a:stretch>
            <a:fillRect/>
          </a:stretch>
        </p:blipFill>
        <p:spPr bwMode="auto">
          <a:xfrm rot="-320822">
            <a:off x="3348038" y="4941888"/>
            <a:ext cx="172878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Dog_Trixie_311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 t="29834" b="29832"/>
          <a:stretch>
            <a:fillRect/>
          </a:stretch>
        </p:blipFill>
        <p:spPr bwMode="auto">
          <a:xfrm rot="-2467946">
            <a:off x="2989263" y="4597400"/>
            <a:ext cx="12969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0" y="58499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38" name="Копи8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опия Детские_Песни_-_Человек_Собаке_Друг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565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0" y="4652963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0" y="34290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2276475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0" y="11255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0" y="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 rot="5400000">
            <a:off x="1042987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 rot="5400000">
            <a:off x="2339975" y="-2159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 rot="5400000">
            <a:off x="3708400" y="-2159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 rot="5400000">
            <a:off x="4932362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 rot="5400000">
            <a:off x="6227762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 rot="5400000">
            <a:off x="7596187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 rot="10800000">
            <a:off x="8567738" y="0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 rot="10800000">
            <a:off x="8567738" y="1125538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 rot="10800000">
            <a:off x="8567738" y="2276475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 rot="10800000">
            <a:off x="8567738" y="3429000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 rot="10800000">
            <a:off x="8567738" y="4652963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 rot="10800000">
            <a:off x="8567738" y="5849938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9514 0.26783 " pathEditMode="relative" rAng="0" ptsTypes="AA">
                                      <p:cBhvr>
                                        <p:cTn id="178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8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3.7037E-7 L -0.0316 -0.65139 L 0.496 -0.65139 L 0.496 3.7037E-7 L -0.0316 3.7037E-7 Z " pathEditMode="relative" rAng="16200000" ptsTypes="FFFFF">
                                      <p:cBhvr>
                                        <p:cTn id="181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0.26783 L -0.51563 0.5303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42 0.49908 L 0.075 -0.05763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-278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58281 -0.57755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289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2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8"/>
                </p:tgtEl>
              </p:cMediaNode>
            </p:audio>
          </p:childTnLst>
        </p:cTn>
      </p:par>
    </p:tnLst>
    <p:bldLst>
      <p:bldP spid="5137" grpId="0" animBg="1"/>
      <p:bldP spid="5137" grpId="1" animBg="1"/>
      <p:bldP spid="5139" grpId="0" animBg="1"/>
      <p:bldP spid="5139" grpId="1" animBg="1"/>
      <p:bldP spid="5140" grpId="0" animBg="1"/>
      <p:bldP spid="5140" grpId="1" animBg="1"/>
      <p:bldP spid="5141" grpId="0" animBg="1"/>
      <p:bldP spid="5141" grpId="1" animBg="1"/>
      <p:bldP spid="5142" grpId="0" animBg="1"/>
      <p:bldP spid="5142" grpId="1" animBg="1"/>
      <p:bldP spid="5143" grpId="0" animBg="1"/>
      <p:bldP spid="5143" grpId="1" animBg="1"/>
      <p:bldP spid="5144" grpId="0" animBg="1"/>
      <p:bldP spid="5144" grpId="1" animBg="1"/>
      <p:bldP spid="5145" grpId="0" animBg="1"/>
      <p:bldP spid="5145" grpId="1" animBg="1"/>
      <p:bldP spid="5146" grpId="0" animBg="1"/>
      <p:bldP spid="5146" grpId="1" animBg="1"/>
      <p:bldP spid="5147" grpId="0" animBg="1"/>
      <p:bldP spid="5147" grpId="1" animBg="1"/>
      <p:bldP spid="5148" grpId="0" animBg="1"/>
      <p:bldP spid="5148" grpId="1" animBg="1"/>
      <p:bldP spid="5149" grpId="0" animBg="1"/>
      <p:bldP spid="5149" grpId="1" animBg="1"/>
      <p:bldP spid="5150" grpId="0" animBg="1"/>
      <p:bldP spid="5150" grpId="1" animBg="1"/>
      <p:bldP spid="5151" grpId="0" animBg="1"/>
      <p:bldP spid="5151" grpId="1" animBg="1"/>
      <p:bldP spid="5152" grpId="0" animBg="1"/>
      <p:bldP spid="5152" grpId="1" animBg="1"/>
      <p:bldP spid="5153" grpId="0" animBg="1"/>
      <p:bldP spid="5153" grpId="1" animBg="1"/>
      <p:bldP spid="5154" grpId="0" animBg="1"/>
      <p:bldP spid="5154" grpId="1" animBg="1"/>
      <p:bldP spid="5155" grpId="0" animBg="1"/>
      <p:bldP spid="515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852936"/>
            <a:ext cx="4258817" cy="1143000"/>
          </a:xfrm>
        </p:spPr>
        <p:txBody>
          <a:bodyPr/>
          <a:lstStyle/>
          <a:p>
            <a:pPr marL="342900" lvl="0" indent="-342900" algn="just" eaLnBrk="1" hangingPunct="1">
              <a:spcBef>
                <a:spcPct val="20000"/>
              </a:spcBef>
            </a:pPr>
            <a:r>
              <a:rPr lang="ru-RU" sz="3200" b="1" i="1" dirty="0" smtClean="0">
                <a:solidFill>
                  <a:srgbClr val="002060"/>
                </a:solidFill>
                <a:ea typeface="+mn-ea"/>
                <a:cs typeface="+mn-cs"/>
              </a:rPr>
              <a:t>    </a:t>
            </a:r>
            <a:r>
              <a:rPr lang="ru-RU" sz="3200" b="1" i="1" dirty="0" smtClean="0">
                <a:solidFill>
                  <a:srgbClr val="002060"/>
                </a:solidFill>
                <a:latin typeface="Microsoft Sans Serif" pitchFamily="34" charset="0"/>
                <a:ea typeface="+mn-ea"/>
                <a:cs typeface="Microsoft Sans Serif" pitchFamily="34" charset="0"/>
              </a:rPr>
              <a:t>Ежели бы мне сказали,    что то, что я напишу будут читать теперешние дети лет через двадцать и будут над ним плакать и смеяться, я бы посвятил ему всю свою жизнь и все свои силы. </a:t>
            </a:r>
            <a:endParaRPr lang="ru-RU" sz="3200" b="1" i="1" dirty="0">
              <a:solidFill>
                <a:srgbClr val="002060"/>
              </a:solidFill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36" r="50000"/>
          <a:stretch/>
        </p:blipFill>
        <p:spPr bwMode="auto">
          <a:xfrm>
            <a:off x="467544" y="498523"/>
            <a:ext cx="4180809" cy="563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67243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"/>
          <p:cNvSpPr>
            <a:spLocks noGrp="1" noChangeArrowheads="1"/>
          </p:cNvSpPr>
          <p:nvPr>
            <p:ph type="title"/>
          </p:nvPr>
        </p:nvSpPr>
        <p:spPr>
          <a:xfrm>
            <a:off x="179388" y="571480"/>
            <a:ext cx="8435975" cy="14795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Ясной Поляне Л. Н. Толстой родился и      прожил более 50 лет, открыл в окрестностях более 20 школ для крестьянских детей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Yasnaya_Polyana_Estate_of_Tolsto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575"/>
          <a:stretch/>
        </p:blipFill>
        <p:spPr bwMode="auto">
          <a:xfrm>
            <a:off x="827585" y="1875324"/>
            <a:ext cx="4748723" cy="4321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Л.Н. Толсто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6308" y="1938847"/>
            <a:ext cx="3244164" cy="4257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025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/>
                </a:solidFill>
              </a:rPr>
              <a:t>Народная школа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i_tolstoyl-malish_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694739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221</Words>
  <Application>Microsoft Office PowerPoint</Application>
  <PresentationFormat>Экран (4:3)</PresentationFormat>
  <Paragraphs>52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2_Тема Office</vt:lpstr>
      <vt:lpstr>Урок русской литературы  во  2 «В» классе   учитель Семенова Л.Н.</vt:lpstr>
      <vt:lpstr>Слайд 2</vt:lpstr>
      <vt:lpstr>Слайд 3</vt:lpstr>
      <vt:lpstr>Слайд 4</vt:lpstr>
      <vt:lpstr>Проверка домашнего задания </vt:lpstr>
      <vt:lpstr>Слайд 6</vt:lpstr>
      <vt:lpstr>    Ежели бы мне сказали,    что то, что я напишу будут читать теперешние дети лет через двадцать и будут над ним плакать и смеяться, я бы посвятил ему всю свою жизнь и все свои силы. </vt:lpstr>
      <vt:lpstr>В Ясной Поляне Л. Н. Толстой родился и      прожил более 50 лет, открыл в окрестностях более 20 школ для крестьянских детей </vt:lpstr>
      <vt:lpstr>Народная школа</vt:lpstr>
      <vt:lpstr>                       Лев Толстой писал</vt:lpstr>
      <vt:lpstr>Л.Н. Толстой  «Лев и собачка» (быль)  </vt:lpstr>
      <vt:lpstr>Слайд 12</vt:lpstr>
      <vt:lpstr>Слайд 13</vt:lpstr>
      <vt:lpstr>Самостоятельная работа</vt:lpstr>
      <vt:lpstr>Слайд 15</vt:lpstr>
      <vt:lpstr>Слайд 16</vt:lpstr>
      <vt:lpstr>                          Молодцы!</vt:lpstr>
      <vt:lpstr>Слайд 18</vt:lpstr>
      <vt:lpstr>Работа в группах</vt:lpstr>
      <vt:lpstr>Слайд 20</vt:lpstr>
      <vt:lpstr>Слайд 21</vt:lpstr>
      <vt:lpstr>      Домашнее задание с. 52-53, выразительно читать; по желанию: придумать свою концовку рассказа, чтобы  была радостной    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русской литературы во  2 «В» классе  учитель Семенова Л.Н.</dc:title>
  <dc:creator>Админ</dc:creator>
  <cp:lastModifiedBy>Admin</cp:lastModifiedBy>
  <cp:revision>58</cp:revision>
  <dcterms:created xsi:type="dcterms:W3CDTF">2015-02-28T19:03:06Z</dcterms:created>
  <dcterms:modified xsi:type="dcterms:W3CDTF">2015-03-09T18:54:37Z</dcterms:modified>
</cp:coreProperties>
</file>